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notesMasterIdLst>
    <p:notesMasterId r:id="rId11"/>
  </p:notes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B5EC7-2DE5-43C7-9647-D3D72582D7B3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F5E95-E025-4290-AE88-50274B0EB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039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78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92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3656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026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952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705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73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77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98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667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5715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5316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47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572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5538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50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BFA77-8021-40CF-976E-97588D8A768A}" type="datetimeFigureOut">
              <a:rPr lang="it-IT" smtClean="0"/>
              <a:t>29/11/2022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DD3D98-8A3F-42F3-856B-4864F804EF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21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  <p:sldLayoutId id="2147484073" r:id="rId14"/>
    <p:sldLayoutId id="2147484074" r:id="rId15"/>
    <p:sldLayoutId id="21474840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ondazionelecco.org/wp-content/uploads/2021/06/banner-aiutiamoci-nel-lavoro-1.jpg">
            <a:extLst>
              <a:ext uri="{FF2B5EF4-FFF2-40B4-BE49-F238E27FC236}">
                <a16:creationId xmlns:a16="http://schemas.microsoft.com/office/drawing/2014/main" id="{8153B397-3AD2-408B-AFBF-217F3C018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8944"/>
            <a:ext cx="12219095" cy="342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159B9689-1327-99D1-7811-CEF54D63535D}"/>
              </a:ext>
            </a:extLst>
          </p:cNvPr>
          <p:cNvSpPr txBox="1"/>
          <p:nvPr/>
        </p:nvSpPr>
        <p:spPr>
          <a:xfrm>
            <a:off x="1189074" y="4742314"/>
            <a:ext cx="9813852" cy="146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  <a:effectLst/>
                <a:latin typeface="Bell MT" panose="020205030603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COMITATO DI INDIRIZZO</a:t>
            </a:r>
            <a:endParaRPr lang="it-IT" sz="2400" dirty="0">
              <a:solidFill>
                <a:schemeClr val="accent2">
                  <a:lumMod val="75000"/>
                </a:schemeClr>
              </a:solidFill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i="1" dirty="0">
                <a:solidFill>
                  <a:schemeClr val="accent2">
                    <a:lumMod val="75000"/>
                  </a:schemeClr>
                </a:solidFill>
                <a:effectLst/>
                <a:latin typeface="Bell MT" panose="020205030603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 dicembre 2022 ore 10.30</a:t>
            </a:r>
            <a:endParaRPr lang="it-IT" sz="2400" dirty="0">
              <a:solidFill>
                <a:schemeClr val="accent2">
                  <a:lumMod val="75000"/>
                </a:schemeClr>
              </a:solidFill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chemeClr val="accent2">
                    <a:lumMod val="75000"/>
                  </a:schemeClr>
                </a:solidFill>
                <a:effectLst/>
                <a:latin typeface="Bell MT" panose="020205030603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Sala Arancio,  Camera di Commercio Como - Lecco</a:t>
            </a:r>
            <a:endParaRPr lang="it-IT" sz="2400" dirty="0">
              <a:solidFill>
                <a:schemeClr val="accent2">
                  <a:lumMod val="75000"/>
                </a:schemeClr>
              </a:solidFill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4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19F1310-0FE5-4E9F-8398-3AE11E346BD4}"/>
              </a:ext>
            </a:extLst>
          </p:cNvPr>
          <p:cNvSpPr txBox="1"/>
          <p:nvPr/>
        </p:nvSpPr>
        <p:spPr>
          <a:xfrm>
            <a:off x="1481977" y="613597"/>
            <a:ext cx="92280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</a:rPr>
              <a:t>Riepilogo donazioni FONDO AIUTIAMOCI NEL LAVORO </a:t>
            </a:r>
          </a:p>
          <a:p>
            <a:r>
              <a:rPr lang="it-IT" sz="2800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</a:rPr>
              <a:t>                        aggiornamento al 07/11/2022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54DE1AA2-54B7-4A20-872D-9C0903C7B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85725"/>
              </p:ext>
            </p:extLst>
          </p:nvPr>
        </p:nvGraphicFramePr>
        <p:xfrm>
          <a:off x="1291881" y="2045676"/>
          <a:ext cx="9608233" cy="3141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8670">
                  <a:extLst>
                    <a:ext uri="{9D8B030D-6E8A-4147-A177-3AD203B41FA5}">
                      <a16:colId xmlns:a16="http://schemas.microsoft.com/office/drawing/2014/main" val="52208752"/>
                    </a:ext>
                  </a:extLst>
                </a:gridCol>
                <a:gridCol w="4899563">
                  <a:extLst>
                    <a:ext uri="{9D8B030D-6E8A-4147-A177-3AD203B41FA5}">
                      <a16:colId xmlns:a16="http://schemas.microsoft.com/office/drawing/2014/main" val="2818494713"/>
                    </a:ext>
                  </a:extLst>
                </a:gridCol>
              </a:tblGrid>
              <a:tr h="69166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  <a:latin typeface="Bell MT" panose="02020503060305020303" pitchFamily="18" charset="0"/>
                        </a:rPr>
                        <a:t>FONDAZIONI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  <a:latin typeface="Bell MT" panose="02020503060305020303" pitchFamily="18" charset="0"/>
                        </a:rPr>
                        <a:t>660.000 €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8736895"/>
                  </a:ext>
                </a:extLst>
              </a:tr>
              <a:tr h="69166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  <a:latin typeface="Bell MT" panose="02020503060305020303" pitchFamily="18" charset="0"/>
                        </a:rPr>
                        <a:t>COMUNI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  <a:latin typeface="Bell MT" panose="02020503060305020303" pitchFamily="18" charset="0"/>
                        </a:rPr>
                        <a:t>327.080 €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7965702"/>
                  </a:ext>
                </a:extLst>
              </a:tr>
              <a:tr h="69166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  <a:latin typeface="Bell MT" panose="02020503060305020303" pitchFamily="18" charset="0"/>
                        </a:rPr>
                        <a:t>SOGGETTI PRIVATI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  <a:latin typeface="Bell MT" panose="02020503060305020303" pitchFamily="18" charset="0"/>
                        </a:rPr>
                        <a:t>185.853 €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655149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fontAlgn="ctr"/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4032137"/>
                  </a:ext>
                </a:extLst>
              </a:tr>
              <a:tr h="69166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u="none" strike="noStrike" dirty="0">
                          <a:effectLst/>
                          <a:latin typeface="Bell MT" panose="02020503060305020303" pitchFamily="18" charset="0"/>
                        </a:rPr>
                        <a:t>TOTALE RACCOLTO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1" u="none" strike="noStrike" dirty="0">
                          <a:effectLst/>
                          <a:latin typeface="Bell MT" panose="02020503060305020303" pitchFamily="18" charset="0"/>
                        </a:rPr>
                        <a:t>1.172.933 €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5592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47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8C17E37A-C46D-4601-8C5F-B079721D773E}"/>
              </a:ext>
            </a:extLst>
          </p:cNvPr>
          <p:cNvSpPr txBox="1"/>
          <p:nvPr/>
        </p:nvSpPr>
        <p:spPr>
          <a:xfrm>
            <a:off x="8816489" y="6105378"/>
            <a:ext cx="237904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aggiornamento al 07/11/2022</a:t>
            </a:r>
          </a:p>
          <a:p>
            <a:endParaRPr lang="it-IT" sz="600" dirty="0"/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CFC00A28-D7EE-40A4-9735-C9FF3B9C9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058029"/>
              </p:ext>
            </p:extLst>
          </p:nvPr>
        </p:nvGraphicFramePr>
        <p:xfrm>
          <a:off x="1097280" y="1083212"/>
          <a:ext cx="10098258" cy="3868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8815">
                  <a:extLst>
                    <a:ext uri="{9D8B030D-6E8A-4147-A177-3AD203B41FA5}">
                      <a16:colId xmlns:a16="http://schemas.microsoft.com/office/drawing/2014/main" val="3998643167"/>
                    </a:ext>
                  </a:extLst>
                </a:gridCol>
                <a:gridCol w="5149443">
                  <a:extLst>
                    <a:ext uri="{9D8B030D-6E8A-4147-A177-3AD203B41FA5}">
                      <a16:colId xmlns:a16="http://schemas.microsoft.com/office/drawing/2014/main" val="2231412547"/>
                    </a:ext>
                  </a:extLst>
                </a:gridCol>
              </a:tblGrid>
              <a:tr h="87355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u="none" strike="noStrike" dirty="0">
                          <a:effectLst/>
                          <a:latin typeface="Bell MT" panose="02020503060305020303" pitchFamily="18" charset="0"/>
                        </a:rPr>
                        <a:t>TOTALE RACCOLTO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u="none" strike="noStrike" dirty="0">
                          <a:effectLst/>
                          <a:latin typeface="Bell MT" panose="02020503060305020303" pitchFamily="18" charset="0"/>
                        </a:rPr>
                        <a:t>1.172.933 €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9116656"/>
                  </a:ext>
                </a:extLst>
              </a:tr>
              <a:tr h="623970">
                <a:tc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170061"/>
                  </a:ext>
                </a:extLst>
              </a:tr>
              <a:tr h="87355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u="none" strike="noStrike" dirty="0">
                          <a:effectLst/>
                          <a:latin typeface="Bell MT" panose="02020503060305020303" pitchFamily="18" charset="0"/>
                        </a:rPr>
                        <a:t>TOTALE EROGATO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u="none" strike="noStrike" dirty="0">
                          <a:effectLst/>
                          <a:latin typeface="Bell MT" panose="02020503060305020303" pitchFamily="18" charset="0"/>
                        </a:rPr>
                        <a:t>391.141 €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8633709"/>
                  </a:ext>
                </a:extLst>
              </a:tr>
              <a:tr h="623970">
                <a:tc gridSpan="2">
                  <a:txBody>
                    <a:bodyPr/>
                    <a:lstStyle/>
                    <a:p>
                      <a:pPr algn="ctr" fontAlgn="ctr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7021161"/>
                  </a:ext>
                </a:extLst>
              </a:tr>
              <a:tr h="87355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u="none" strike="noStrike" dirty="0">
                          <a:effectLst/>
                          <a:latin typeface="Bell MT" panose="02020503060305020303" pitchFamily="18" charset="0"/>
                        </a:rPr>
                        <a:t>RESIDUO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800" b="1" u="none" strike="noStrike" dirty="0">
                          <a:effectLst/>
                          <a:latin typeface="Bell MT" panose="02020503060305020303" pitchFamily="18" charset="0"/>
                        </a:rPr>
                        <a:t>781.792 €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Bell MT" panose="020205030603050203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3510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13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9C689ED-A952-469A-99F1-EBFE33ACD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618" y="238802"/>
            <a:ext cx="10002129" cy="601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5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EB46C0AA-A72F-49E1-8300-7D376E2C53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69" y="309489"/>
            <a:ext cx="10283482" cy="59365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5837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3918095-E4B2-4615-BFEF-01148F243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970" y="244489"/>
            <a:ext cx="9988060" cy="6003462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4293AF05-6913-448E-BF11-E313A80170AC}"/>
              </a:ext>
            </a:extLst>
          </p:cNvPr>
          <p:cNvSpPr txBox="1"/>
          <p:nvPr/>
        </p:nvSpPr>
        <p:spPr>
          <a:xfrm>
            <a:off x="8525022" y="1294228"/>
            <a:ext cx="22606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Totale erogato ad oggi</a:t>
            </a:r>
          </a:p>
          <a:p>
            <a:r>
              <a:rPr lang="it-IT" dirty="0"/>
              <a:t>         391.141,46 €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518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0D88F36-E9CA-4F9E-862B-7A43DD8EA6D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49" y="182879"/>
            <a:ext cx="10536702" cy="59787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0593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A9FAC1F-8A9E-4916-89F4-ED673085E10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597" y="365761"/>
            <a:ext cx="10142806" cy="55004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9589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8D36458A-A95E-495A-8BB0-248E7E181AA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286" y="253220"/>
            <a:ext cx="10133428" cy="5721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4452420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TM02900688[[fn=Sfaccettatura]]</Template>
  <TotalTime>91</TotalTime>
  <Words>62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Bell MT</vt:lpstr>
      <vt:lpstr>Calibri</vt:lpstr>
      <vt:lpstr>Trebuchet MS</vt:lpstr>
      <vt:lpstr>Wingdings 3</vt:lpstr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Buoni  Spesa</dc:creator>
  <cp:lastModifiedBy>Presidente - Fondazione Lecco</cp:lastModifiedBy>
  <cp:revision>16</cp:revision>
  <dcterms:created xsi:type="dcterms:W3CDTF">2022-11-21T12:04:49Z</dcterms:created>
  <dcterms:modified xsi:type="dcterms:W3CDTF">2022-11-29T16:02:28Z</dcterms:modified>
</cp:coreProperties>
</file>